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Line 2"/>
          <p:cNvSpPr>
            <a:spLocks noChangeShapeType="1"/>
          </p:cNvSpPr>
          <p:nvPr/>
        </p:nvSpPr>
        <p:spPr bwMode="auto">
          <a:xfrm>
            <a:off x="97536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21217" y="466725"/>
            <a:ext cx="90424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s-ES" altLang="en-US" noProof="0" smtClean="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32417" y="3049588"/>
            <a:ext cx="83312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s-ES" altLang="en-US" noProof="0" smtClean="0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AEFABAA-6ECD-4002-960E-05A8E660211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F029B5-B649-42ED-810E-ADCA499D4984}" type="slidenum">
              <a:rPr lang="en-GB" smtClean="0"/>
              <a:t>‹#›</a:t>
            </a:fld>
            <a:endParaRPr lang="en-GB"/>
          </a:p>
        </p:txBody>
      </p:sp>
      <p:grpSp>
        <p:nvGrpSpPr>
          <p:cNvPr id="104456" name="Group 8"/>
          <p:cNvGrpSpPr>
            <a:grpSpLocks/>
          </p:cNvGrpSpPr>
          <p:nvPr/>
        </p:nvGrpSpPr>
        <p:grpSpPr bwMode="auto">
          <a:xfrm>
            <a:off x="9990667" y="2992438"/>
            <a:ext cx="1784351" cy="2189162"/>
            <a:chOff x="4704" y="1885"/>
            <a:chExt cx="843" cy="1379"/>
          </a:xfrm>
        </p:grpSpPr>
        <p:sp>
          <p:nvSpPr>
            <p:cNvPr id="104457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58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59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60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61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62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63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64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65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66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67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68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69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70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71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72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73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74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75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76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77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78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79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80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81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82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83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84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85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86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4487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</p:grpSp>
      <p:sp>
        <p:nvSpPr>
          <p:cNvPr id="104488" name="Line 40"/>
          <p:cNvSpPr>
            <a:spLocks noChangeShapeType="1"/>
          </p:cNvSpPr>
          <p:nvPr/>
        </p:nvSpPr>
        <p:spPr bwMode="auto">
          <a:xfrm>
            <a:off x="406400" y="2819400"/>
            <a:ext cx="10972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375473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FABAA-6ECD-4002-960E-05A8E660211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29B5-B649-42ED-810E-ADCA499D4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26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22239"/>
            <a:ext cx="27432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2239"/>
            <a:ext cx="80264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FABAA-6ECD-4002-960E-05A8E660211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29B5-B649-42ED-810E-ADCA499D4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16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691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703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740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993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410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678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3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46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FABAA-6ECD-4002-960E-05A8E660211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29B5-B649-42ED-810E-ADCA499D4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783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840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695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145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72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7299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42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426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9645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9193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61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FABAA-6ECD-4002-960E-05A8E660211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29B5-B649-42ED-810E-ADCA499D4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25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FABAA-6ECD-4002-960E-05A8E660211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29B5-B649-42ED-810E-ADCA499D4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FABAA-6ECD-4002-960E-05A8E660211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29B5-B649-42ED-810E-ADCA499D4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32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FABAA-6ECD-4002-960E-05A8E660211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29B5-B649-42ED-810E-ADCA499D4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53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FABAA-6ECD-4002-960E-05A8E660211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29B5-B649-42ED-810E-ADCA499D4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FABAA-6ECD-4002-960E-05A8E660211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29B5-B649-42ED-810E-ADCA499D4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52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FABAA-6ECD-4002-960E-05A8E660211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029B5-B649-42ED-810E-ADCA499D49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32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Line 2"/>
          <p:cNvSpPr>
            <a:spLocks noChangeShapeType="1"/>
          </p:cNvSpPr>
          <p:nvPr/>
        </p:nvSpPr>
        <p:spPr bwMode="auto">
          <a:xfrm>
            <a:off x="106172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sz="180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10058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19263"/>
            <a:ext cx="109728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AAEFABAA-6ECD-4002-960E-05A8E6602112}" type="datetimeFigureOut">
              <a:rPr lang="en-GB" smtClean="0"/>
              <a:t>01/12/2018</a:t>
            </a:fld>
            <a:endParaRPr lang="en-GB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6F029B5-B649-42ED-810E-ADCA499D4984}" type="slidenum">
              <a:rPr lang="en-GB" smtClean="0"/>
              <a:t>‹#›</a:t>
            </a:fld>
            <a:endParaRPr lang="en-GB"/>
          </a:p>
        </p:txBody>
      </p:sp>
      <p:grpSp>
        <p:nvGrpSpPr>
          <p:cNvPr id="103432" name="Group 8"/>
          <p:cNvGrpSpPr>
            <a:grpSpLocks/>
          </p:cNvGrpSpPr>
          <p:nvPr/>
        </p:nvGrpSpPr>
        <p:grpSpPr bwMode="auto">
          <a:xfrm>
            <a:off x="10871201" y="152400"/>
            <a:ext cx="1056217" cy="1295400"/>
            <a:chOff x="5136" y="960"/>
            <a:chExt cx="528" cy="864"/>
          </a:xfrm>
        </p:grpSpPr>
        <p:sp>
          <p:nvSpPr>
            <p:cNvPr id="1034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1034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48584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BE3F8-A598-4F3D-8C2F-C747C483243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C289-5231-4BD8-BEF8-A53C775B566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45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 smtClean="0"/>
              <a:t>Antonymy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624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marL="228600" indent="0" algn="just">
              <a:buNone/>
            </a:pPr>
            <a:r>
              <a:rPr lang="en-GB" sz="3600" b="1" dirty="0"/>
              <a:t>Other common examples of </a:t>
            </a: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REVERSIVES</a:t>
            </a:r>
          </a:p>
          <a:p>
            <a:pPr marL="228600" indent="0" algn="just">
              <a:buNone/>
            </a:pPr>
            <a:r>
              <a:rPr lang="en-GB" sz="3600" b="1" dirty="0" smtClean="0"/>
              <a:t> </a:t>
            </a:r>
            <a:r>
              <a:rPr lang="en-GB" sz="3600" b="1" dirty="0"/>
              <a:t>are: </a:t>
            </a:r>
            <a:endParaRPr lang="en-GB" sz="3600" b="1" dirty="0" smtClean="0"/>
          </a:p>
          <a:p>
            <a:pPr marL="228600" indent="0" algn="just">
              <a:buNone/>
            </a:pPr>
            <a:r>
              <a:rPr lang="en-GB" sz="3600" b="1" dirty="0" smtClean="0"/>
              <a:t>enter </a:t>
            </a:r>
            <a:r>
              <a:rPr lang="en-GB" sz="3600" b="1" dirty="0"/>
              <a:t>/ exit, </a:t>
            </a:r>
            <a:endParaRPr lang="en-GB" sz="3600" b="1" dirty="0" smtClean="0"/>
          </a:p>
          <a:p>
            <a:pPr marL="228600" indent="0" algn="just">
              <a:buNone/>
            </a:pPr>
            <a:r>
              <a:rPr lang="en-GB" sz="3600" b="1" dirty="0" smtClean="0"/>
              <a:t>pack </a:t>
            </a:r>
            <a:r>
              <a:rPr lang="en-GB" sz="3600" b="1" dirty="0"/>
              <a:t>/ unpack, </a:t>
            </a:r>
            <a:endParaRPr lang="en-GB" sz="3600" b="1" dirty="0" smtClean="0"/>
          </a:p>
          <a:p>
            <a:pPr marL="228600" indent="0" algn="just">
              <a:buNone/>
            </a:pPr>
            <a:r>
              <a:rPr lang="en-GB" sz="3600" b="1" dirty="0" smtClean="0"/>
              <a:t>lengthen </a:t>
            </a:r>
            <a:r>
              <a:rPr lang="en-GB" sz="3600" b="1" dirty="0"/>
              <a:t>/ shorten, </a:t>
            </a:r>
            <a:endParaRPr lang="en-GB" sz="3600" b="1" dirty="0" smtClean="0"/>
          </a:p>
          <a:p>
            <a:pPr marL="228600" indent="0" algn="just">
              <a:buNone/>
            </a:pPr>
            <a:r>
              <a:rPr lang="en-GB" sz="3600" b="1" dirty="0" smtClean="0"/>
              <a:t>raise </a:t>
            </a:r>
            <a:r>
              <a:rPr lang="en-GB" sz="3600" b="1" dirty="0"/>
              <a:t>/ lower, </a:t>
            </a:r>
            <a:endParaRPr lang="en-GB" sz="3600" b="1" dirty="0" smtClean="0"/>
          </a:p>
          <a:p>
            <a:pPr marL="228600" indent="0" algn="just">
              <a:buNone/>
            </a:pPr>
            <a:r>
              <a:rPr lang="en-GB" sz="3600" b="1" dirty="0" smtClean="0"/>
              <a:t>tie </a:t>
            </a:r>
            <a:r>
              <a:rPr lang="en-GB" sz="3600" b="1" dirty="0"/>
              <a:t>/ </a:t>
            </a:r>
            <a:r>
              <a:rPr lang="en-GB" sz="3600" b="1" dirty="0" smtClean="0"/>
              <a:t>untie</a:t>
            </a:r>
            <a:endParaRPr lang="en-GB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4605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Hyponymy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lvl="0"/>
            <a:r>
              <a:rPr lang="en-GB" sz="3600" dirty="0"/>
              <a:t>When </a:t>
            </a: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meaning of one form is included in the meaning of another</a:t>
            </a:r>
            <a:r>
              <a:rPr lang="en-GB" sz="3600" dirty="0"/>
              <a:t>, the relationship is described as </a:t>
            </a:r>
            <a:r>
              <a:rPr lang="en-GB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HYPONYMY</a:t>
            </a:r>
            <a:r>
              <a:rPr lang="en-GB" sz="3600" dirty="0" smtClean="0"/>
              <a:t>. </a:t>
            </a:r>
          </a:p>
          <a:p>
            <a:pPr lvl="0"/>
            <a:r>
              <a:rPr lang="en-GB" sz="3600" dirty="0" smtClean="0"/>
              <a:t>Examples </a:t>
            </a:r>
            <a:r>
              <a:rPr lang="en-GB" sz="3600" dirty="0"/>
              <a:t>are the pairs: </a:t>
            </a:r>
            <a:endParaRPr lang="en-GB" sz="3600" dirty="0" smtClean="0"/>
          </a:p>
          <a:p>
            <a:pPr lvl="0"/>
            <a:r>
              <a:rPr lang="en-GB" sz="3600" dirty="0" smtClean="0"/>
              <a:t>animal </a:t>
            </a:r>
            <a:r>
              <a:rPr lang="en-GB" sz="3600" dirty="0"/>
              <a:t>/ dog, </a:t>
            </a:r>
            <a:r>
              <a:rPr lang="en-GB" sz="3600" dirty="0" smtClean="0"/>
              <a:t>		dog </a:t>
            </a:r>
            <a:r>
              <a:rPr lang="en-GB" sz="3600" dirty="0"/>
              <a:t>/ poodle, </a:t>
            </a:r>
            <a:endParaRPr lang="en-GB" sz="3600" dirty="0" smtClean="0"/>
          </a:p>
          <a:p>
            <a:pPr lvl="0"/>
            <a:r>
              <a:rPr lang="en-GB" sz="3600" dirty="0" smtClean="0"/>
              <a:t>vegetable </a:t>
            </a:r>
            <a:r>
              <a:rPr lang="en-GB" sz="3600" dirty="0"/>
              <a:t>/ carrot, </a:t>
            </a:r>
            <a:r>
              <a:rPr lang="en-GB" sz="3600" dirty="0" smtClean="0"/>
              <a:t>	flower </a:t>
            </a:r>
            <a:r>
              <a:rPr lang="en-GB" sz="3600" dirty="0"/>
              <a:t>/ rose, </a:t>
            </a:r>
            <a:endParaRPr lang="en-GB" sz="3600" dirty="0" smtClean="0"/>
          </a:p>
          <a:p>
            <a:pPr lvl="0"/>
            <a:r>
              <a:rPr lang="en-GB" sz="3600" dirty="0" smtClean="0"/>
              <a:t>tree </a:t>
            </a:r>
            <a:r>
              <a:rPr lang="en-GB" sz="3600" dirty="0"/>
              <a:t>/ banyan</a:t>
            </a:r>
            <a:r>
              <a:rPr lang="en-GB" sz="3600" dirty="0" smtClean="0"/>
              <a:t>.		Vehicle/ car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0534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Hyponymy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lvl="0"/>
            <a:r>
              <a:rPr lang="en-GB" sz="3600" b="1" dirty="0"/>
              <a:t>The concept of ‘</a:t>
            </a: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inclusion</a:t>
            </a:r>
            <a:r>
              <a:rPr lang="en-GB" sz="3600" b="1" dirty="0"/>
              <a:t>’ involved in this relationship is the idea that if an object is a rose, then it is necessarily a flower, so the meaning of flower is included in the meaning of rose. </a:t>
            </a:r>
            <a:endParaRPr lang="en-GB" sz="3600" b="1" dirty="0" smtClean="0"/>
          </a:p>
          <a:p>
            <a:pPr lvl="0"/>
            <a:r>
              <a:rPr lang="en-GB" sz="3600" b="1" dirty="0" smtClean="0">
                <a:solidFill>
                  <a:srgbClr val="FF0000"/>
                </a:solidFill>
              </a:rPr>
              <a:t>Rose </a:t>
            </a:r>
            <a:r>
              <a:rPr lang="en-GB" sz="3600" b="1" dirty="0">
                <a:solidFill>
                  <a:srgbClr val="FF0000"/>
                </a:solidFill>
              </a:rPr>
              <a:t>is a hyponym of flower.</a:t>
            </a:r>
          </a:p>
        </p:txBody>
      </p:sp>
    </p:spTree>
    <p:extLst>
      <p:ext uri="{BB962C8B-B14F-4D97-AF65-F5344CB8AC3E}">
        <p14:creationId xmlns:p14="http://schemas.microsoft.com/office/powerpoint/2010/main" val="1086142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Hyponymy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lvl="0"/>
            <a:r>
              <a:rPr lang="en-GB" sz="3600" b="1" dirty="0"/>
              <a:t>When we consider </a:t>
            </a:r>
            <a:r>
              <a:rPr lang="en-GB" sz="3600" b="1" dirty="0" err="1"/>
              <a:t>hyponymous</a:t>
            </a:r>
            <a:r>
              <a:rPr lang="en-GB" sz="3600" b="1" dirty="0"/>
              <a:t> connections, we are </a:t>
            </a: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essentially looking at the meaning of words in some type of hierarchical relationship</a:t>
            </a:r>
            <a:r>
              <a:rPr lang="en-GB" sz="3600" b="1" dirty="0"/>
              <a:t>. </a:t>
            </a:r>
            <a:endParaRPr lang="en-GB" sz="3600" b="1" dirty="0">
              <a:sym typeface="Symbol" panose="05050102010706020507" pitchFamily="18" charset="2"/>
            </a:endParaRPr>
          </a:p>
          <a:p>
            <a:pPr lvl="0"/>
            <a:r>
              <a:rPr lang="en-GB" sz="3600" b="1" dirty="0" smtClean="0"/>
              <a:t>We </a:t>
            </a:r>
            <a:r>
              <a:rPr lang="en-GB" sz="3600" b="1" dirty="0"/>
              <a:t>can represent the relationships between a set of words as a hierarchical diagram.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84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Hyponymy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lvl="0"/>
            <a:r>
              <a:rPr lang="en-GB" sz="3600" b="1" dirty="0"/>
              <a:t>The concept of a </a:t>
            </a: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prototype</a:t>
            </a:r>
            <a:r>
              <a:rPr lang="en-GB" sz="3600" b="1" dirty="0"/>
              <a:t> helps explain the meaning of certain words like </a:t>
            </a:r>
            <a:endParaRPr lang="en-GB" sz="3600" b="1" dirty="0" smtClean="0"/>
          </a:p>
          <a:p>
            <a:pPr lvl="0"/>
            <a:r>
              <a:rPr lang="en-GB" sz="3600" b="1" dirty="0" smtClean="0"/>
              <a:t>bird</a:t>
            </a:r>
            <a:r>
              <a:rPr lang="en-GB" sz="3600" b="1" dirty="0"/>
              <a:t>, </a:t>
            </a:r>
            <a:r>
              <a:rPr lang="en-GB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in terms of component features </a:t>
            </a:r>
            <a:r>
              <a:rPr lang="en-GB" sz="3600" b="1" dirty="0"/>
              <a:t>(e.g. ‘has feathers’, ‘has wings’), </a:t>
            </a:r>
            <a:r>
              <a:rPr lang="en-GB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in terms of resemblance to the clearest example</a:t>
            </a:r>
            <a:r>
              <a:rPr lang="en-GB" sz="3600" b="1" dirty="0"/>
              <a:t>.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44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Hyponymy- Prototype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lvl="0"/>
            <a:r>
              <a:rPr lang="en-GB" sz="3600" b="1" dirty="0"/>
              <a:t>While words like </a:t>
            </a: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canary, cormorant, dove, duck, flamingo, parrot, pelican and robin </a:t>
            </a:r>
            <a:r>
              <a:rPr lang="en-GB" sz="3600" b="1" dirty="0"/>
              <a:t>are all equally </a:t>
            </a:r>
            <a:r>
              <a:rPr lang="en-GB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 hyponyms of the super-ordinate </a:t>
            </a:r>
            <a:r>
              <a:rPr lang="en-GB" sz="3600" b="1" dirty="0"/>
              <a:t>bird, </a:t>
            </a:r>
            <a:r>
              <a:rPr lang="en-GB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not all considered to be equally good examples of the category ‘bird</a:t>
            </a:r>
            <a:r>
              <a:rPr lang="en-GB" sz="3600" b="1" dirty="0"/>
              <a:t>’. </a:t>
            </a:r>
            <a:r>
              <a:rPr lang="en-GB" sz="3600" b="1" dirty="0">
                <a:sym typeface="Symbol" panose="05050102010706020507" pitchFamily="18" charset="2"/>
              </a:rPr>
              <a:t></a:t>
            </a:r>
            <a:r>
              <a:rPr lang="en-GB" sz="3600" b="1" dirty="0"/>
              <a:t> </a:t>
            </a:r>
            <a:r>
              <a:rPr lang="en-GB" sz="3600" b="1" dirty="0" smtClean="0"/>
              <a:t>Shows </a:t>
            </a:r>
          </a:p>
          <a:p>
            <a:pPr lvl="0"/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Robin</a:t>
            </a:r>
            <a:r>
              <a:rPr lang="en-GB" sz="3600" b="1" dirty="0" smtClean="0"/>
              <a:t> shows the </a:t>
            </a:r>
            <a:r>
              <a:rPr lang="en-GB" sz="3600" b="1" dirty="0"/>
              <a:t>most characteristic instance of the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category ‘bird’ </a:t>
            </a:r>
            <a:r>
              <a:rPr lang="en-GB" sz="3600" b="1" dirty="0"/>
              <a:t>is robin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47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Hyponymy- Prototype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lvl="0"/>
            <a:r>
              <a:rPr lang="en-GB" sz="3600" b="1" dirty="0"/>
              <a:t>Thus, even native speakers of English might wonder if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ostrich or penguin </a:t>
            </a:r>
            <a:r>
              <a:rPr lang="en-GB" sz="3600" b="1" dirty="0"/>
              <a:t>should be hyponyms of bird (technically they are), but have no trouble deciding about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sparrow or pigeon</a:t>
            </a:r>
            <a:r>
              <a:rPr lang="en-GB" sz="3600" b="1" dirty="0"/>
              <a:t>. These last two are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 closer to the prototype</a:t>
            </a:r>
            <a:r>
              <a:rPr lang="en-GB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8437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/>
              <a:t>H</a:t>
            </a:r>
            <a:r>
              <a:rPr lang="en-GB" sz="4000" dirty="0" smtClean="0"/>
              <a:t>omonyms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lvl="0"/>
            <a:r>
              <a:rPr lang="en-GB" sz="3600" b="1" dirty="0"/>
              <a:t>When two or more different (written) forms have the same pronunciation, they are described as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homophones</a:t>
            </a:r>
            <a:r>
              <a:rPr lang="en-GB" sz="3600" b="1" dirty="0"/>
              <a:t>. </a:t>
            </a:r>
            <a:r>
              <a:rPr lang="en-GB" sz="3600" b="1" dirty="0" smtClean="0"/>
              <a:t>Common </a:t>
            </a:r>
            <a:r>
              <a:rPr lang="en-GB" sz="3600" b="1" dirty="0"/>
              <a:t>examples are </a:t>
            </a:r>
            <a:endParaRPr lang="en-GB" sz="3600" b="1" dirty="0" smtClean="0"/>
          </a:p>
          <a:p>
            <a:pPr lvl="0"/>
            <a:r>
              <a:rPr lang="en-GB" sz="3600" b="1" dirty="0" smtClean="0"/>
              <a:t>bare </a:t>
            </a:r>
            <a:r>
              <a:rPr lang="en-GB" sz="3600" b="1" dirty="0"/>
              <a:t>/ bear, </a:t>
            </a:r>
            <a:r>
              <a:rPr lang="en-GB" sz="3600" b="1" dirty="0" smtClean="0"/>
              <a:t>	meat </a:t>
            </a:r>
            <a:r>
              <a:rPr lang="en-GB" sz="3600" b="1" dirty="0"/>
              <a:t>/ meet, </a:t>
            </a:r>
            <a:endParaRPr lang="en-GB" sz="3600" b="1" dirty="0" smtClean="0"/>
          </a:p>
          <a:p>
            <a:pPr lvl="0"/>
            <a:r>
              <a:rPr lang="en-GB" sz="3600" b="1" dirty="0" smtClean="0"/>
              <a:t>flour </a:t>
            </a:r>
            <a:r>
              <a:rPr lang="en-GB" sz="3600" b="1" dirty="0"/>
              <a:t>/ flower, </a:t>
            </a:r>
            <a:r>
              <a:rPr lang="en-GB" sz="3600" b="1" dirty="0" smtClean="0"/>
              <a:t>	pail </a:t>
            </a:r>
            <a:r>
              <a:rPr lang="en-GB" sz="3600" b="1" dirty="0"/>
              <a:t>/ pale, </a:t>
            </a:r>
            <a:endParaRPr lang="en-GB" sz="3600" b="1" dirty="0" smtClean="0"/>
          </a:p>
          <a:p>
            <a:pPr lvl="0"/>
            <a:r>
              <a:rPr lang="en-GB" sz="3600" b="1" dirty="0" smtClean="0"/>
              <a:t>right </a:t>
            </a:r>
            <a:r>
              <a:rPr lang="en-GB" sz="3600" b="1" dirty="0"/>
              <a:t>/ write, </a:t>
            </a:r>
            <a:r>
              <a:rPr lang="en-GB" sz="3600" b="1" dirty="0" smtClean="0"/>
              <a:t>	sew </a:t>
            </a:r>
            <a:r>
              <a:rPr lang="en-GB" sz="3600" b="1" dirty="0"/>
              <a:t>/ so and </a:t>
            </a:r>
            <a:endParaRPr lang="en-GB" sz="3600" b="1" dirty="0" smtClean="0"/>
          </a:p>
          <a:p>
            <a:pPr lvl="0"/>
            <a:r>
              <a:rPr lang="en-GB" sz="3600" b="1" dirty="0" smtClean="0"/>
              <a:t>to </a:t>
            </a:r>
            <a:r>
              <a:rPr lang="en-GB" sz="3600" b="1" dirty="0"/>
              <a:t>/ too / two.</a:t>
            </a:r>
          </a:p>
        </p:txBody>
      </p:sp>
    </p:spTree>
    <p:extLst>
      <p:ext uri="{BB962C8B-B14F-4D97-AF65-F5344CB8AC3E}">
        <p14:creationId xmlns:p14="http://schemas.microsoft.com/office/powerpoint/2010/main" val="365184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/>
              <a:t>H</a:t>
            </a:r>
            <a:r>
              <a:rPr lang="en-GB" sz="4000" dirty="0" smtClean="0"/>
              <a:t>omonyms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lvl="0"/>
            <a:r>
              <a:rPr lang="en-GB" sz="3600" b="1" dirty="0"/>
              <a:t>We use the term homonyms when one form (written or spoken) has two or more unrelated meanings, as in these examples: </a:t>
            </a:r>
            <a:endParaRPr lang="en-GB" sz="3600" b="1" dirty="0" smtClean="0"/>
          </a:p>
          <a:p>
            <a:pPr lvl="0"/>
            <a:r>
              <a:rPr lang="en-GB" sz="3600" b="1" dirty="0" smtClean="0"/>
              <a:t>bank </a:t>
            </a:r>
            <a:r>
              <a:rPr lang="en-GB" sz="3600" b="1" dirty="0"/>
              <a:t>( of a river) – bank (financial institution) Bat (flying creature) – bat (used in sports) </a:t>
            </a:r>
            <a:endParaRPr lang="en-GB" sz="3600" b="1" dirty="0" smtClean="0"/>
          </a:p>
          <a:p>
            <a:pPr lvl="0"/>
            <a:r>
              <a:rPr lang="en-GB" sz="3600" b="1" dirty="0" smtClean="0"/>
              <a:t>mole </a:t>
            </a:r>
            <a:r>
              <a:rPr lang="en-GB" sz="3600" b="1" dirty="0"/>
              <a:t>(on skin) – mole (small animal) </a:t>
            </a:r>
            <a:endParaRPr lang="en-GB" sz="3600" b="1" dirty="0" smtClean="0"/>
          </a:p>
          <a:p>
            <a:pPr lvl="0"/>
            <a:r>
              <a:rPr lang="en-GB" sz="3600" b="1" dirty="0" smtClean="0"/>
              <a:t>pupil </a:t>
            </a:r>
            <a:r>
              <a:rPr lang="en-GB" sz="3600" b="1" dirty="0"/>
              <a:t>(at school) – pupil (in the eye) </a:t>
            </a:r>
            <a:endParaRPr lang="en-GB" sz="3600" b="1" dirty="0" smtClean="0"/>
          </a:p>
          <a:p>
            <a:pPr lvl="0"/>
            <a:r>
              <a:rPr lang="en-GB" sz="3600" b="1" dirty="0" smtClean="0"/>
              <a:t>race </a:t>
            </a:r>
            <a:r>
              <a:rPr lang="en-GB" sz="3600" b="1" dirty="0"/>
              <a:t>(contest of speed) – race (ethnic group)</a:t>
            </a:r>
          </a:p>
        </p:txBody>
      </p:sp>
    </p:spTree>
    <p:extLst>
      <p:ext uri="{BB962C8B-B14F-4D97-AF65-F5344CB8AC3E}">
        <p14:creationId xmlns:p14="http://schemas.microsoft.com/office/powerpoint/2010/main" val="1564901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/>
              <a:t>H</a:t>
            </a:r>
            <a:r>
              <a:rPr lang="en-GB" sz="4000" dirty="0" smtClean="0"/>
              <a:t>omonyms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lvl="0"/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</a:t>
            </a:r>
            <a:r>
              <a:rPr lang="en-GB" sz="3600" b="1" dirty="0"/>
              <a:t> ( of a river) –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</a:t>
            </a:r>
            <a:r>
              <a:rPr lang="en-GB" sz="3600" b="1" dirty="0"/>
              <a:t> (financial institution) </a:t>
            </a:r>
            <a:endParaRPr lang="en-GB" sz="3600" b="1" dirty="0" smtClean="0"/>
          </a:p>
          <a:p>
            <a:pPr lvl="0"/>
            <a:r>
              <a:rPr lang="en-GB" sz="3600" b="1" dirty="0" smtClean="0"/>
              <a:t>The </a:t>
            </a:r>
            <a:r>
              <a:rPr lang="en-GB" sz="3600" b="1" dirty="0"/>
              <a:t>temptation is to think that the two types of bank must be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related in meaning</a:t>
            </a:r>
            <a:r>
              <a:rPr lang="en-GB" sz="3600" b="1" dirty="0" smtClean="0"/>
              <a:t>.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not</a:t>
            </a:r>
            <a:r>
              <a:rPr lang="en-GB" sz="3600" b="1" dirty="0"/>
              <a:t>.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Homonyms</a:t>
            </a:r>
            <a:r>
              <a:rPr lang="en-GB" sz="3600" b="1" dirty="0" smtClean="0"/>
              <a:t> </a:t>
            </a:r>
            <a:r>
              <a:rPr lang="en-GB" sz="3600" b="1" dirty="0"/>
              <a:t>are words that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separate histories and meanings</a:t>
            </a:r>
            <a:r>
              <a:rPr lang="en-GB" sz="3600" b="1" dirty="0"/>
              <a:t>, but </a:t>
            </a:r>
            <a:r>
              <a:rPr lang="en-GB" sz="3600" b="1" dirty="0">
                <a:solidFill>
                  <a:srgbClr val="C00000"/>
                </a:solidFill>
              </a:rPr>
              <a:t>have accidentally come to have exactly the same form</a:t>
            </a:r>
            <a:r>
              <a:rPr lang="en-GB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735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Sense and </a:t>
            </a:r>
            <a:r>
              <a:rPr lang="en-GB" sz="4000" dirty="0" smtClean="0"/>
              <a:t>Antonyms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3200" dirty="0" smtClean="0"/>
              <a:t>Two </a:t>
            </a:r>
            <a:r>
              <a:rPr lang="en-GB" sz="3200" dirty="0"/>
              <a:t>forms with opposite meanings are called antonyms. </a:t>
            </a:r>
            <a:r>
              <a:rPr lang="en-GB" sz="3200" dirty="0" smtClean="0"/>
              <a:t>Some </a:t>
            </a:r>
            <a:r>
              <a:rPr lang="en-GB" sz="3200" dirty="0"/>
              <a:t>common examples are the pairs: </a:t>
            </a:r>
            <a:endParaRPr lang="en-GB" sz="3200" dirty="0" smtClean="0"/>
          </a:p>
          <a:p>
            <a:pPr marL="228600" indent="0" algn="just">
              <a:buNone/>
            </a:pPr>
            <a:endParaRPr lang="en-GB" sz="3200" b="1" dirty="0"/>
          </a:p>
          <a:p>
            <a:endParaRPr lang="en-GB" sz="3200" b="1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136341"/>
              </p:ext>
            </p:extLst>
          </p:nvPr>
        </p:nvGraphicFramePr>
        <p:xfrm>
          <a:off x="1070304" y="2839085"/>
          <a:ext cx="8128000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alive / dead, </a:t>
                      </a:r>
                    </a:p>
                    <a:p>
                      <a:r>
                        <a:rPr lang="en-GB" sz="3200" dirty="0" smtClean="0"/>
                        <a:t>big / small, </a:t>
                      </a:r>
                    </a:p>
                    <a:p>
                      <a:r>
                        <a:rPr lang="en-GB" sz="3200" dirty="0" smtClean="0"/>
                        <a:t>fat / slow, </a:t>
                      </a:r>
                    </a:p>
                    <a:p>
                      <a:r>
                        <a:rPr lang="en-GB" sz="3200" dirty="0" smtClean="0"/>
                        <a:t>happy / sad, </a:t>
                      </a:r>
                    </a:p>
                    <a:p>
                      <a:r>
                        <a:rPr lang="en-GB" sz="3200" dirty="0" smtClean="0"/>
                        <a:t>hot / cold, </a:t>
                      </a:r>
                    </a:p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long / short,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male / female,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married / single,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old / new,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rich / poor,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true / false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655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Polysemy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lvl="0"/>
            <a:r>
              <a:rPr lang="en-GB" sz="3600" b="1" dirty="0"/>
              <a:t>When we encounter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or more words with the same form and related meanings</a:t>
            </a:r>
            <a:r>
              <a:rPr lang="en-GB" sz="3600" b="1" dirty="0"/>
              <a:t>, we have what is technically known as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polysemy</a:t>
            </a:r>
            <a:r>
              <a:rPr lang="en-GB" sz="3600" b="1" dirty="0"/>
              <a:t>. </a:t>
            </a:r>
            <a:endParaRPr lang="en-GB" sz="3600" b="1" dirty="0" smtClean="0"/>
          </a:p>
          <a:p>
            <a:pPr lvl="0"/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Polysemy</a:t>
            </a:r>
            <a:r>
              <a:rPr lang="en-GB" sz="3600" b="1" dirty="0" smtClean="0"/>
              <a:t> </a:t>
            </a:r>
            <a:r>
              <a:rPr lang="en-GB" sz="3600" b="1" dirty="0"/>
              <a:t>can be defined as one form (written or spoken) having multiple meanings that are all related by extension.</a:t>
            </a:r>
          </a:p>
        </p:txBody>
      </p:sp>
    </p:spTree>
    <p:extLst>
      <p:ext uri="{BB962C8B-B14F-4D97-AF65-F5344CB8AC3E}">
        <p14:creationId xmlns:p14="http://schemas.microsoft.com/office/powerpoint/2010/main" val="52325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Polysemy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lvl="0"/>
            <a:r>
              <a:rPr lang="en-GB" sz="3600" b="1" dirty="0"/>
              <a:t>Examples are the word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</a:t>
            </a:r>
            <a:r>
              <a:rPr lang="en-GB" sz="3600" b="1" dirty="0" smtClean="0"/>
              <a:t>, </a:t>
            </a:r>
            <a:r>
              <a:rPr lang="en-GB" sz="3600" b="1" dirty="0"/>
              <a:t>used to refer to the </a:t>
            </a:r>
            <a:r>
              <a:rPr lang="en-GB" sz="3600" b="1" dirty="0">
                <a:solidFill>
                  <a:srgbClr val="C00000"/>
                </a:solidFill>
              </a:rPr>
              <a:t>object </a:t>
            </a:r>
            <a:r>
              <a:rPr lang="en-GB" sz="3600" b="1" dirty="0"/>
              <a:t>on </a:t>
            </a:r>
            <a:endParaRPr lang="en-GB" sz="3600" b="1" dirty="0" smtClean="0"/>
          </a:p>
          <a:p>
            <a:pPr lvl="0"/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</a:t>
            </a:r>
            <a:r>
              <a:rPr lang="en-GB" sz="3600" b="1" dirty="0" smtClean="0"/>
              <a:t> </a:t>
            </a:r>
            <a:r>
              <a:rPr lang="en-GB" sz="3600" b="1" dirty="0"/>
              <a:t>of your body, on </a:t>
            </a:r>
            <a:endParaRPr lang="en-GB" sz="3600" b="1" dirty="0" smtClean="0"/>
          </a:p>
          <a:p>
            <a:pPr lvl="0"/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</a:t>
            </a:r>
            <a:r>
              <a:rPr lang="en-GB" sz="3600" b="1" dirty="0" smtClean="0"/>
              <a:t> </a:t>
            </a:r>
            <a:r>
              <a:rPr lang="en-GB" sz="3600" b="1" dirty="0"/>
              <a:t>of a </a:t>
            </a:r>
            <a:r>
              <a:rPr lang="en-GB" sz="3600" b="1" dirty="0" smtClean="0"/>
              <a:t>glass, </a:t>
            </a:r>
          </a:p>
          <a:p>
            <a:pPr lvl="0"/>
            <a:r>
              <a:rPr lang="en-GB" sz="3600" b="1" dirty="0" smtClean="0"/>
              <a:t>person </a:t>
            </a:r>
            <a:r>
              <a:rPr lang="en-GB" sz="3600" b="1" dirty="0"/>
              <a:t>at the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</a:t>
            </a:r>
            <a:r>
              <a:rPr lang="en-GB" sz="3600" b="1" dirty="0"/>
              <a:t> of a company or department </a:t>
            </a:r>
            <a:r>
              <a:rPr lang="en-GB" sz="3600" b="1" dirty="0" smtClean="0"/>
              <a:t>and</a:t>
            </a:r>
          </a:p>
          <a:p>
            <a:pPr lvl="0"/>
            <a:r>
              <a:rPr lang="en-GB" sz="3600" b="1" dirty="0" smtClean="0"/>
              <a:t>many </a:t>
            </a:r>
            <a:r>
              <a:rPr lang="en-GB" sz="3600" b="1" dirty="0"/>
              <a:t>other things.</a:t>
            </a:r>
          </a:p>
        </p:txBody>
      </p:sp>
    </p:spTree>
    <p:extLst>
      <p:ext uri="{BB962C8B-B14F-4D97-AF65-F5344CB8AC3E}">
        <p14:creationId xmlns:p14="http://schemas.microsoft.com/office/powerpoint/2010/main" val="51855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Polysemy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marL="0" lvl="0" indent="0">
              <a:buNone/>
            </a:pPr>
            <a:r>
              <a:rPr lang="en-GB" sz="3600" dirty="0" smtClean="0"/>
              <a:t>					run </a:t>
            </a:r>
          </a:p>
          <a:p>
            <a:pPr lvl="0"/>
            <a:r>
              <a:rPr lang="en-GB" sz="3600" dirty="0" smtClean="0"/>
              <a:t>Running person, </a:t>
            </a:r>
          </a:p>
          <a:p>
            <a:pPr lvl="0"/>
            <a:r>
              <a:rPr lang="en-GB" sz="3600" dirty="0" smtClean="0"/>
              <a:t>Running water, </a:t>
            </a:r>
          </a:p>
          <a:p>
            <a:pPr lvl="0"/>
            <a:r>
              <a:rPr lang="en-GB" sz="3600" dirty="0" smtClean="0"/>
              <a:t>Running nose</a:t>
            </a:r>
          </a:p>
          <a:p>
            <a:pPr lvl="0"/>
            <a:r>
              <a:rPr lang="en-GB" sz="3600" dirty="0" smtClean="0"/>
              <a:t>Running a business</a:t>
            </a:r>
          </a:p>
          <a:p>
            <a:pPr lvl="0"/>
            <a:r>
              <a:rPr lang="en-GB" sz="3600" dirty="0" smtClean="0"/>
              <a:t>Running machine</a:t>
            </a:r>
          </a:p>
          <a:p>
            <a:pPr lvl="0"/>
            <a:r>
              <a:rPr lang="en-GB" sz="3600" dirty="0" smtClean="0"/>
              <a:t>Running colours.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760047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Polysemy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marL="0" indent="0">
              <a:buNone/>
            </a:pPr>
            <a:r>
              <a:rPr lang="en-GB" sz="3600" b="1" dirty="0"/>
              <a:t>If the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has multiple meanings </a:t>
            </a:r>
            <a:r>
              <a:rPr lang="en-GB" sz="3600" b="1" dirty="0"/>
              <a:t>(i.e. it is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polysemous</a:t>
            </a:r>
            <a:r>
              <a:rPr lang="en-GB" sz="3600" b="1" dirty="0"/>
              <a:t>), then there will be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single entry</a:t>
            </a:r>
            <a:r>
              <a:rPr lang="en-GB" sz="3600" b="1" dirty="0"/>
              <a:t>, with a numbered list of the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meanings of the word</a:t>
            </a:r>
            <a:r>
              <a:rPr lang="en-GB" sz="3600" b="1" dirty="0"/>
              <a:t>. </a:t>
            </a:r>
            <a:endParaRPr lang="en-GB" sz="3600" b="1" dirty="0" smtClean="0"/>
          </a:p>
          <a:p>
            <a:pPr marL="0" indent="0">
              <a:buNone/>
            </a:pPr>
            <a:r>
              <a:rPr lang="en-GB" sz="3600" b="1" dirty="0" smtClean="0"/>
              <a:t>If </a:t>
            </a:r>
            <a:r>
              <a:rPr lang="en-GB" sz="3600" b="1" dirty="0"/>
              <a:t>the two words are treated as homonyms, they will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typically have two separate entries</a:t>
            </a:r>
            <a:r>
              <a:rPr lang="en-GB" sz="3600" b="1" dirty="0"/>
              <a:t>.</a:t>
            </a:r>
          </a:p>
          <a:p>
            <a:pPr marL="0" lvl="0" indent="0">
              <a:buNone/>
            </a:pP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976802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Polysemy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/>
              <a:t>It is possible for two forms to be distinguished via homonymy and for one of the forms also to have uses via polysemy</a:t>
            </a:r>
            <a:r>
              <a:rPr lang="en-GB" sz="3600" dirty="0" smtClean="0"/>
              <a:t>.</a:t>
            </a:r>
          </a:p>
          <a:p>
            <a:pPr marL="0" indent="0">
              <a:buNone/>
            </a:pPr>
            <a:r>
              <a:rPr lang="en-GB" sz="3600" dirty="0" smtClean="0"/>
              <a:t>date </a:t>
            </a:r>
            <a:r>
              <a:rPr lang="en-GB" sz="3600" dirty="0"/>
              <a:t>(= a thing we eat) and </a:t>
            </a: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date </a:t>
            </a:r>
            <a:r>
              <a:rPr lang="en-GB" sz="3600" dirty="0"/>
              <a:t>(= a point in time) </a:t>
            </a: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They are </a:t>
            </a:r>
            <a:r>
              <a:rPr lang="en-GB" sz="3600" dirty="0"/>
              <a:t>homonyms. </a:t>
            </a:r>
            <a:endParaRPr lang="en-GB" sz="36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37677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Polysemy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smtClean="0"/>
              <a:t>Date = </a:t>
            </a:r>
            <a:r>
              <a:rPr lang="en-GB" sz="3600" dirty="0"/>
              <a:t>a point in </a:t>
            </a:r>
            <a:r>
              <a:rPr lang="en-GB" sz="3600" dirty="0" smtClean="0"/>
              <a:t>time </a:t>
            </a:r>
            <a:r>
              <a:rPr lang="en-GB" sz="3600" dirty="0"/>
              <a:t>is polysemous in terms of a particular day and month (=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a letter</a:t>
            </a:r>
            <a:r>
              <a:rPr lang="en-GB" sz="3600" dirty="0"/>
              <a:t>), </a:t>
            </a: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an </a:t>
            </a:r>
            <a:r>
              <a:rPr lang="en-GB" sz="3600" dirty="0"/>
              <a:t>arranged meeting time (=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appointment</a:t>
            </a:r>
            <a:r>
              <a:rPr lang="en-GB" sz="3600" dirty="0"/>
              <a:t>), </a:t>
            </a: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a </a:t>
            </a:r>
            <a:r>
              <a:rPr lang="en-GB" sz="3600" dirty="0"/>
              <a:t>social meeting (=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someone we like</a:t>
            </a:r>
            <a:r>
              <a:rPr lang="en-GB" sz="3600" dirty="0"/>
              <a:t>), and </a:t>
            </a: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a </a:t>
            </a:r>
            <a:r>
              <a:rPr lang="en-GB" sz="3600" dirty="0"/>
              <a:t>person (=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like</a:t>
            </a:r>
            <a:r>
              <a:rPr lang="en-GB" sz="3600" dirty="0" smtClean="0"/>
              <a:t>).</a:t>
            </a:r>
          </a:p>
          <a:p>
            <a:pPr marL="0" indent="0">
              <a:buNone/>
            </a:pPr>
            <a:r>
              <a:rPr lang="en-GB" sz="3600" b="1" dirty="0" smtClean="0">
                <a:solidFill>
                  <a:srgbClr val="C00000"/>
                </a:solidFill>
              </a:rPr>
              <a:t>She is my blind date</a:t>
            </a:r>
            <a:endParaRPr lang="en-GB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614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Metonymy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marL="0" indent="0">
              <a:buNone/>
            </a:pPr>
            <a:r>
              <a:rPr lang="en-GB" sz="3600" b="1" dirty="0"/>
              <a:t>A type of relationship based on a close connection in everyday experience, which can be based on: </a:t>
            </a:r>
            <a:endParaRPr lang="en-GB" sz="3600" b="1" dirty="0" smtClean="0"/>
          </a:p>
          <a:p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container-contents</a:t>
            </a:r>
            <a:r>
              <a:rPr lang="en-GB" sz="3600" b="1" dirty="0" smtClean="0"/>
              <a:t> </a:t>
            </a:r>
            <a:r>
              <a:rPr lang="en-GB" sz="3600" b="1" dirty="0"/>
              <a:t>relation (bottle / water, can / </a:t>
            </a:r>
            <a:r>
              <a:rPr lang="en-GB" sz="3600" b="1" dirty="0" smtClean="0"/>
              <a:t>juice)</a:t>
            </a:r>
          </a:p>
          <a:p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whole-part relation </a:t>
            </a:r>
            <a:r>
              <a:rPr lang="en-GB" sz="3600" b="1" dirty="0"/>
              <a:t>(car / wheels, house / roof) </a:t>
            </a:r>
            <a:r>
              <a:rPr lang="en-GB" sz="3600" b="1" dirty="0" smtClean="0"/>
              <a:t>r</a:t>
            </a:r>
          </a:p>
          <a:p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representative-symbol </a:t>
            </a:r>
            <a:r>
              <a:rPr lang="en-GB" sz="3600" b="1" dirty="0"/>
              <a:t>relationship (king / crown, the President /White House) </a:t>
            </a:r>
            <a:endParaRPr lang="en-GB" sz="3600" b="1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697208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Metonymy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marL="0" indent="0">
              <a:buNone/>
            </a:pPr>
            <a:r>
              <a:rPr lang="en-GB" sz="3600" b="1" dirty="0" smtClean="0"/>
              <a:t>Using </a:t>
            </a:r>
            <a:r>
              <a:rPr lang="en-GB" sz="3600" b="1" dirty="0"/>
              <a:t>one of these words to refer to the other is an example of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metonymy</a:t>
            </a:r>
            <a:r>
              <a:rPr lang="en-GB" sz="3600" b="1" dirty="0" smtClean="0"/>
              <a:t>.</a:t>
            </a:r>
          </a:p>
          <a:p>
            <a:pPr marL="0" indent="0">
              <a:buNone/>
            </a:pPr>
            <a:r>
              <a:rPr lang="en-GB" sz="3600" b="1" dirty="0"/>
              <a:t>It is our familiarity with metonymy that makes it possible for us to understand </a:t>
            </a:r>
            <a:endParaRPr lang="en-GB" sz="3600" b="1" dirty="0" smtClean="0"/>
          </a:p>
          <a:p>
            <a:pPr marL="0" indent="0">
              <a:buNone/>
            </a:pPr>
            <a:r>
              <a:rPr lang="en-GB" sz="3600" b="1" dirty="0" smtClean="0"/>
              <a:t>He </a:t>
            </a:r>
            <a:r>
              <a:rPr lang="en-GB" sz="3600" b="1" dirty="0"/>
              <a:t>drank the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 bottle </a:t>
            </a:r>
            <a:endParaRPr lang="en-GB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GB" sz="3600" b="1" dirty="0" smtClean="0"/>
              <a:t>although </a:t>
            </a:r>
            <a:r>
              <a:rPr lang="en-GB" sz="3600" b="1" dirty="0"/>
              <a:t>it sounds absurd literally (i.e. he drank </a:t>
            </a:r>
            <a:r>
              <a:rPr lang="en-GB" sz="3600" b="1" dirty="0">
                <a:solidFill>
                  <a:srgbClr val="C00000"/>
                </a:solidFill>
              </a:rPr>
              <a:t>the liquid, not the glass object</a:t>
            </a:r>
            <a:r>
              <a:rPr lang="en-GB" sz="3600" b="1" dirty="0"/>
              <a:t>).</a:t>
            </a:r>
            <a:endParaRPr lang="en-GB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18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Metonymy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marL="0" indent="0">
              <a:buNone/>
            </a:pPr>
            <a:r>
              <a:rPr lang="en-GB" sz="3600" b="1" dirty="0"/>
              <a:t>We also accept without being puzzled that buildings appear to be </a:t>
            </a:r>
            <a:r>
              <a:rPr lang="en-GB" sz="3600" b="1" dirty="0" smtClean="0"/>
              <a:t>talking when we hear:</a:t>
            </a:r>
            <a:endParaRPr lang="en-GB" sz="3600" b="1" dirty="0"/>
          </a:p>
          <a:p>
            <a:pPr marL="0" lvl="0" indent="0">
              <a:buNone/>
            </a:pPr>
            <a:endParaRPr lang="en-GB" sz="3600" b="1" dirty="0" smtClean="0"/>
          </a:p>
          <a:p>
            <a:pPr marL="0" lvl="0" indent="0">
              <a:buNone/>
            </a:pPr>
            <a:r>
              <a:rPr lang="en-GB" sz="3600" b="1" dirty="0" smtClean="0"/>
              <a:t>The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 House </a:t>
            </a:r>
            <a:r>
              <a:rPr lang="en-GB" sz="3600" b="1" dirty="0"/>
              <a:t>has announced… or </a:t>
            </a:r>
            <a:endParaRPr lang="en-GB" sz="3600" b="1" dirty="0" smtClean="0"/>
          </a:p>
          <a:p>
            <a:pPr marL="0" lvl="0" indent="0">
              <a:buNone/>
            </a:pP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Downing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Street </a:t>
            </a:r>
            <a:r>
              <a:rPr lang="en-GB" sz="3600" b="1" dirty="0"/>
              <a:t>protested… </a:t>
            </a:r>
            <a:endParaRPr lang="en-GB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489382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Metonymy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marL="0" lvl="0" indent="0">
              <a:buNone/>
            </a:pPr>
            <a:r>
              <a:rPr lang="en-GB" sz="3600" b="1" dirty="0"/>
              <a:t>Many examples of metonymy are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highly conventionalized </a:t>
            </a:r>
            <a:r>
              <a:rPr lang="en-GB" sz="3600" b="1" dirty="0"/>
              <a:t>and easy to interpret. </a:t>
            </a:r>
            <a:endParaRPr lang="en-GB" sz="3600" b="1" dirty="0" smtClean="0"/>
          </a:p>
          <a:p>
            <a:pPr marL="0" lvl="0" indent="0">
              <a:buNone/>
            </a:pPr>
            <a:r>
              <a:rPr lang="en-GB" sz="3600" b="1" dirty="0" smtClean="0"/>
              <a:t>However</a:t>
            </a:r>
            <a:r>
              <a:rPr lang="en-GB" sz="3600" b="1" dirty="0"/>
              <a:t>, other examples depend on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ability to infer what the speaker has in mind</a:t>
            </a:r>
            <a:r>
              <a:rPr lang="en-GB" sz="3600" b="1" dirty="0"/>
              <a:t>. </a:t>
            </a:r>
            <a:endParaRPr lang="en-GB" sz="3600" b="1" dirty="0" smtClean="0"/>
          </a:p>
          <a:p>
            <a:pPr marL="0" lvl="0" indent="0">
              <a:buNone/>
            </a:pPr>
            <a:r>
              <a:rPr lang="en-GB" sz="3600" b="1" dirty="0" smtClean="0"/>
              <a:t>Get </a:t>
            </a:r>
            <a:r>
              <a:rPr lang="en-GB" sz="3600" b="1" dirty="0"/>
              <a:t>your butt over here. </a:t>
            </a:r>
            <a:endParaRPr lang="en-GB" sz="3600" b="1" dirty="0" smtClean="0"/>
          </a:p>
          <a:p>
            <a:pPr marL="0" lvl="0" indent="0">
              <a:buNone/>
            </a:pPr>
            <a:r>
              <a:rPr lang="en-GB" sz="3600" b="1" dirty="0" smtClean="0"/>
              <a:t>The </a:t>
            </a:r>
            <a:r>
              <a:rPr lang="en-GB" sz="3600" b="1" dirty="0"/>
              <a:t>strings are too quiet. </a:t>
            </a:r>
            <a:endParaRPr lang="en-GB" sz="3600" b="1" dirty="0" smtClean="0"/>
          </a:p>
          <a:p>
            <a:pPr marL="0" lvl="0" indent="0">
              <a:buNone/>
            </a:pPr>
            <a:r>
              <a:rPr lang="en-GB" sz="3600" b="1" dirty="0" smtClean="0"/>
              <a:t>I </a:t>
            </a:r>
            <a:r>
              <a:rPr lang="en-GB" sz="3600" b="1" dirty="0"/>
              <a:t>prefer cable. </a:t>
            </a:r>
          </a:p>
        </p:txBody>
      </p:sp>
    </p:spTree>
    <p:extLst>
      <p:ext uri="{BB962C8B-B14F-4D97-AF65-F5344CB8AC3E}">
        <p14:creationId xmlns:p14="http://schemas.microsoft.com/office/powerpoint/2010/main" val="394473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Sense and Antonymy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just">
              <a:buNone/>
            </a:pPr>
            <a:endParaRPr lang="en-US" altLang="en-US" sz="3200" b="1" dirty="0" smtClean="0"/>
          </a:p>
          <a:p>
            <a:pPr lvl="0"/>
            <a:r>
              <a:rPr lang="en-GB" sz="3600" b="1" dirty="0" smtClean="0"/>
              <a:t>Antonyms </a:t>
            </a:r>
            <a:r>
              <a:rPr lang="en-GB" sz="3600" b="1" dirty="0"/>
              <a:t>are usually divided into two main types</a:t>
            </a:r>
            <a:r>
              <a:rPr lang="en-GB" sz="3600" b="1" dirty="0" smtClean="0"/>
              <a:t>: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GB" sz="3600" b="1" dirty="0" smtClean="0"/>
              <a:t> </a:t>
            </a:r>
            <a:r>
              <a:rPr lang="en-GB" sz="3600" b="1" dirty="0"/>
              <a:t>G</a:t>
            </a:r>
            <a:r>
              <a:rPr lang="en-GB" sz="3600" b="1" dirty="0" smtClean="0"/>
              <a:t>radable </a:t>
            </a:r>
            <a:r>
              <a:rPr lang="en-GB" sz="3600" b="1" dirty="0"/>
              <a:t>– opposites along a scale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GB" sz="3600" b="1" dirty="0"/>
              <a:t>N</a:t>
            </a:r>
            <a:r>
              <a:rPr lang="en-GB" sz="3600" b="1" dirty="0" smtClean="0"/>
              <a:t>on-gradable </a:t>
            </a:r>
            <a:r>
              <a:rPr lang="en-GB" sz="3600" b="1" dirty="0"/>
              <a:t>– direct opposites</a:t>
            </a:r>
          </a:p>
          <a:p>
            <a:pPr marL="228600" indent="0" algn="just">
              <a:buNone/>
            </a:pPr>
            <a:endParaRPr lang="en-GB" sz="3200" b="1" dirty="0"/>
          </a:p>
          <a:p>
            <a:endParaRPr lang="en-GB" sz="32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618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Metonymy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marL="0" lvl="0" indent="0">
              <a:buNone/>
            </a:pPr>
            <a:r>
              <a:rPr lang="en-GB" sz="3600" b="1" dirty="0" smtClean="0"/>
              <a:t>Get </a:t>
            </a:r>
            <a:r>
              <a:rPr lang="en-GB" sz="3600" b="1" dirty="0"/>
              <a:t>your butt over here. </a:t>
            </a:r>
            <a:endParaRPr lang="en-GB" sz="3600" b="1" dirty="0" smtClean="0"/>
          </a:p>
          <a:p>
            <a:pPr marL="0" lvl="0" indent="0">
              <a:buNone/>
            </a:pPr>
            <a:r>
              <a:rPr lang="en-GB" sz="3600" b="1" dirty="0" smtClean="0"/>
              <a:t>The </a:t>
            </a:r>
            <a:r>
              <a:rPr lang="en-GB" sz="3600" b="1" dirty="0"/>
              <a:t>strings are too quiet. </a:t>
            </a:r>
            <a:endParaRPr lang="en-GB" sz="3600" b="1" dirty="0" smtClean="0"/>
          </a:p>
          <a:p>
            <a:pPr marL="0" lvl="0" indent="0">
              <a:buNone/>
            </a:pPr>
            <a:r>
              <a:rPr lang="en-GB" sz="3600" b="1" dirty="0" smtClean="0"/>
              <a:t>I </a:t>
            </a:r>
            <a:r>
              <a:rPr lang="en-GB" sz="3600" b="1" dirty="0"/>
              <a:t>prefer cable. </a:t>
            </a:r>
            <a:endParaRPr lang="en-GB" sz="3600" b="1" dirty="0" smtClean="0"/>
          </a:p>
          <a:p>
            <a:pPr marL="0" lvl="0" indent="0">
              <a:buNone/>
            </a:pPr>
            <a:endParaRPr lang="en-GB" sz="3600" b="1" dirty="0" smtClean="0"/>
          </a:p>
          <a:p>
            <a:pPr marL="0" lvl="0" indent="0">
              <a:buNone/>
            </a:pPr>
            <a:r>
              <a:rPr lang="en-GB" sz="3600" b="1" dirty="0" smtClean="0"/>
              <a:t>Making </a:t>
            </a:r>
            <a:r>
              <a:rPr lang="en-GB" sz="3600" b="1" dirty="0"/>
              <a:t>sense of such expressions often depends on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context, background knowledge and inference</a:t>
            </a:r>
            <a:r>
              <a:rPr lang="en-GB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9760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/>
              <a:t>collocation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lvl="0"/>
            <a:r>
              <a:rPr lang="en-GB" sz="3600" b="1" dirty="0"/>
              <a:t>We know that some words tend to occur with other words. If you ask a thousand people what they think of when you say </a:t>
            </a:r>
            <a:endParaRPr lang="en-GB" sz="3600" b="1" dirty="0" smtClean="0"/>
          </a:p>
          <a:p>
            <a:pPr marL="0" lvl="0" indent="0">
              <a:buNone/>
            </a:pP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hammer</a:t>
            </a:r>
            <a:r>
              <a:rPr lang="en-GB" sz="3600" b="1" dirty="0"/>
              <a:t>, more than half will say </a:t>
            </a:r>
            <a:r>
              <a:rPr lang="en-GB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nail</a:t>
            </a:r>
            <a:r>
              <a:rPr lang="en-GB" sz="3600" b="1" dirty="0"/>
              <a:t>. </a:t>
            </a:r>
            <a:endParaRPr lang="en-GB" sz="3600" b="1" dirty="0" smtClean="0"/>
          </a:p>
          <a:p>
            <a:pPr marL="0" lvl="0" indent="0">
              <a:buNone/>
            </a:pPr>
            <a:endParaRPr lang="en-GB" sz="3600" b="1" dirty="0"/>
          </a:p>
          <a:p>
            <a:pPr marL="0" lvl="0" indent="0">
              <a:buNone/>
            </a:pP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Hammer </a:t>
            </a:r>
            <a:r>
              <a:rPr lang="en-GB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	NAIL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882789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/>
              <a:t>collocation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lvl="0"/>
            <a:r>
              <a:rPr lang="en-GB" sz="3600" dirty="0" smtClean="0"/>
              <a:t>If </a:t>
            </a:r>
            <a:r>
              <a:rPr lang="en-GB" sz="3600" dirty="0"/>
              <a:t>you say </a:t>
            </a:r>
            <a:endParaRPr lang="en-GB" sz="3600" dirty="0" smtClean="0"/>
          </a:p>
          <a:p>
            <a:pPr lvl="0"/>
            <a:r>
              <a:rPr lang="en-GB" sz="3600" dirty="0" smtClean="0"/>
              <a:t>table</a:t>
            </a:r>
            <a:r>
              <a:rPr lang="en-GB" sz="3600" dirty="0"/>
              <a:t>, they will mostly say chair, </a:t>
            </a:r>
            <a:endParaRPr lang="en-GB" sz="3600" dirty="0" smtClean="0"/>
          </a:p>
          <a:p>
            <a:pPr lvl="0"/>
            <a:r>
              <a:rPr lang="en-GB" sz="3600" dirty="0" smtClean="0"/>
              <a:t>butter </a:t>
            </a:r>
            <a:r>
              <a:rPr lang="en-GB" sz="3600" dirty="0"/>
              <a:t>elicits bread, </a:t>
            </a:r>
            <a:endParaRPr lang="en-GB" sz="3600" dirty="0" smtClean="0"/>
          </a:p>
          <a:p>
            <a:pPr lvl="0"/>
            <a:r>
              <a:rPr lang="en-GB" sz="3600" dirty="0" smtClean="0"/>
              <a:t>needle </a:t>
            </a:r>
            <a:r>
              <a:rPr lang="en-GB" sz="3600" dirty="0"/>
              <a:t>elicits thread </a:t>
            </a:r>
            <a:endParaRPr lang="en-GB" sz="3600" dirty="0" smtClean="0"/>
          </a:p>
          <a:p>
            <a:pPr lvl="0"/>
            <a:r>
              <a:rPr lang="en-GB" sz="3600" dirty="0" smtClean="0"/>
              <a:t>salt </a:t>
            </a:r>
            <a:r>
              <a:rPr lang="en-GB" sz="3600" dirty="0"/>
              <a:t>elicits pepper</a:t>
            </a:r>
            <a:r>
              <a:rPr lang="en-GB" sz="3600" dirty="0" smtClean="0"/>
              <a:t>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319405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/>
              <a:t>collocation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lvl="0"/>
            <a:r>
              <a:rPr lang="en-GB" sz="3600" dirty="0" smtClean="0"/>
              <a:t>One </a:t>
            </a:r>
            <a:r>
              <a:rPr lang="en-GB" sz="3600" dirty="0"/>
              <a:t>way we seem to organize our knowledge of words is simply on the basis of collocation, or frequently occurring together</a:t>
            </a:r>
            <a:r>
              <a:rPr lang="en-GB" sz="3600" dirty="0" smtClean="0"/>
              <a:t>.</a:t>
            </a:r>
          </a:p>
          <a:p>
            <a:pPr lvl="0"/>
            <a:r>
              <a:rPr lang="en-GB" sz="3600" dirty="0" smtClean="0"/>
              <a:t>This is determined by usage (frequency of occurrence) where the two co-occur frequently in texts, or discourses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148183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4000" dirty="0" smtClean="0"/>
              <a:t>The Ultimate Question</a:t>
            </a:r>
            <a:endParaRPr lang="en-GB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lvl="0"/>
            <a:r>
              <a:rPr lang="en-GB" sz="3600" dirty="0"/>
              <a:t>How can we apply our understanding of semantic features, semantic roles and lexical relations in discourse </a:t>
            </a:r>
            <a:r>
              <a:rPr lang="en-GB" sz="3600" dirty="0" smtClean="0"/>
              <a:t>(Text) analysis</a:t>
            </a:r>
            <a:r>
              <a:rPr lang="en-GB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37309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Gradable antonyms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3200" b="1" dirty="0"/>
              <a:t>Gradable antonyms, such as </a:t>
            </a:r>
            <a:endParaRPr lang="en-GB" sz="3200" b="1" dirty="0" smtClean="0"/>
          </a:p>
          <a:p>
            <a:pPr marL="228600" indent="0" algn="just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big </a:t>
            </a:r>
            <a:r>
              <a:rPr lang="en-GB" sz="3200" b="1" dirty="0">
                <a:solidFill>
                  <a:srgbClr val="FF0000"/>
                </a:solidFill>
              </a:rPr>
              <a:t>/ small, </a:t>
            </a:r>
            <a:endParaRPr lang="en-GB" sz="3200" b="1" dirty="0" smtClean="0">
              <a:solidFill>
                <a:srgbClr val="FF0000"/>
              </a:solidFill>
            </a:endParaRPr>
          </a:p>
          <a:p>
            <a:pPr marL="228600" indent="0" algn="just">
              <a:buNone/>
            </a:pPr>
            <a:r>
              <a:rPr lang="en-GB" sz="3200" b="1" dirty="0" smtClean="0"/>
              <a:t>It can </a:t>
            </a:r>
            <a:r>
              <a:rPr lang="en-GB" sz="3200" b="1" dirty="0"/>
              <a:t>be used in comparative constructions like </a:t>
            </a:r>
            <a:endParaRPr lang="en-GB" sz="3200" b="1" dirty="0" smtClean="0"/>
          </a:p>
          <a:p>
            <a:pPr marL="228600" indent="0" algn="just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I’m </a:t>
            </a:r>
            <a:r>
              <a:rPr lang="en-GB" sz="3200" b="1" dirty="0">
                <a:solidFill>
                  <a:srgbClr val="FF0000"/>
                </a:solidFill>
              </a:rPr>
              <a:t>bigger than you </a:t>
            </a:r>
            <a:endParaRPr lang="en-GB" sz="3200" b="1" dirty="0" smtClean="0">
              <a:solidFill>
                <a:srgbClr val="FF0000"/>
              </a:solidFill>
            </a:endParaRPr>
          </a:p>
          <a:p>
            <a:pPr marL="228600" indent="0" algn="just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A </a:t>
            </a:r>
            <a:r>
              <a:rPr lang="en-GB" sz="3200" b="1" dirty="0">
                <a:solidFill>
                  <a:srgbClr val="FF0000"/>
                </a:solidFill>
              </a:rPr>
              <a:t>pony is smaller than a horse.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23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Gradable antonyms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3200" b="1" dirty="0" smtClean="0"/>
              <a:t>The </a:t>
            </a:r>
            <a:r>
              <a:rPr lang="en-GB" sz="3200" b="1" dirty="0"/>
              <a:t>negative of one member of a gradable pair does not </a:t>
            </a:r>
            <a:r>
              <a:rPr lang="en-GB" sz="3200" b="1"/>
              <a:t>necessarily </a:t>
            </a:r>
            <a:r>
              <a:rPr lang="en-GB" sz="3200" b="1" smtClean="0"/>
              <a:t>implicate </a:t>
            </a:r>
            <a:r>
              <a:rPr lang="en-GB" sz="3200" b="1" dirty="0"/>
              <a:t>the other. For example, the sentence </a:t>
            </a:r>
            <a:endParaRPr lang="en-GB" sz="3200" b="1" dirty="0" smtClean="0"/>
          </a:p>
          <a:p>
            <a:pPr marL="228600" indent="0" algn="just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My </a:t>
            </a:r>
            <a:r>
              <a:rPr lang="en-GB" sz="3200" b="1" dirty="0">
                <a:solidFill>
                  <a:srgbClr val="FF0000"/>
                </a:solidFill>
              </a:rPr>
              <a:t>car isn’t old </a:t>
            </a:r>
            <a:endParaRPr lang="en-GB" sz="3200" b="1" dirty="0" smtClean="0">
              <a:solidFill>
                <a:srgbClr val="FF0000"/>
              </a:solidFill>
            </a:endParaRPr>
          </a:p>
          <a:p>
            <a:pPr marL="228600" indent="0" algn="just">
              <a:buNone/>
            </a:pPr>
            <a:r>
              <a:rPr lang="en-GB" sz="3200" b="1" dirty="0" smtClean="0"/>
              <a:t>does </a:t>
            </a:r>
            <a:r>
              <a:rPr lang="en-GB" sz="3200" b="1" dirty="0"/>
              <a:t>not necessarily mean </a:t>
            </a:r>
            <a:endParaRPr lang="en-GB" sz="3200" b="1" dirty="0" smtClean="0"/>
          </a:p>
          <a:p>
            <a:pPr marL="228600" indent="0" algn="just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My </a:t>
            </a:r>
            <a:r>
              <a:rPr lang="en-GB" sz="3200" b="1" dirty="0">
                <a:solidFill>
                  <a:srgbClr val="FF0000"/>
                </a:solidFill>
              </a:rPr>
              <a:t>car is new.</a:t>
            </a:r>
          </a:p>
          <a:p>
            <a:endParaRPr lang="en-GB" sz="3200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48194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Non-Gradable </a:t>
            </a:r>
            <a:r>
              <a:rPr lang="en-GB" sz="4000" dirty="0"/>
              <a:t>antonyms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3200" dirty="0"/>
              <a:t>With </a:t>
            </a:r>
            <a:r>
              <a:rPr lang="en-GB" sz="3200" b="1" dirty="0"/>
              <a:t>non-gradable antonyms </a:t>
            </a:r>
            <a:r>
              <a:rPr lang="en-GB" sz="3200" dirty="0"/>
              <a:t>(also called ‘</a:t>
            </a:r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 pairs</a:t>
            </a:r>
            <a:r>
              <a:rPr lang="en-GB" sz="3200" dirty="0"/>
              <a:t>’) , </a:t>
            </a:r>
            <a:r>
              <a:rPr lang="en-GB" sz="3200" b="1" dirty="0">
                <a:solidFill>
                  <a:srgbClr val="FF0000"/>
                </a:solidFill>
              </a:rPr>
              <a:t>comparative constructions are not normally used</a:t>
            </a:r>
            <a:r>
              <a:rPr lang="en-GB" sz="3200" dirty="0"/>
              <a:t>. </a:t>
            </a:r>
            <a:endParaRPr lang="en-GB" sz="3200" dirty="0" smtClean="0"/>
          </a:p>
          <a:p>
            <a:pPr marL="228600" indent="0" algn="just">
              <a:buNone/>
            </a:pPr>
            <a:r>
              <a:rPr lang="en-GB" sz="3200" dirty="0" smtClean="0"/>
              <a:t>We </a:t>
            </a:r>
            <a:r>
              <a:rPr lang="en-GB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</a:t>
            </a:r>
            <a:r>
              <a:rPr lang="en-GB" sz="3200" dirty="0" smtClean="0"/>
              <a:t> </a:t>
            </a:r>
            <a:r>
              <a:rPr lang="en-GB" sz="3200" dirty="0"/>
              <a:t>typically describe </a:t>
            </a:r>
            <a:endParaRPr lang="en-GB" sz="3200" dirty="0" smtClean="0"/>
          </a:p>
          <a:p>
            <a:pPr marL="228600" indent="0" algn="just">
              <a:buNone/>
            </a:pPr>
            <a:r>
              <a:rPr lang="en-GB" sz="3200" dirty="0" smtClean="0"/>
              <a:t>someone </a:t>
            </a:r>
            <a:r>
              <a:rPr lang="en-GB" sz="3200" dirty="0"/>
              <a:t>as </a:t>
            </a:r>
            <a:r>
              <a:rPr lang="en-GB" sz="3200" b="1" dirty="0">
                <a:solidFill>
                  <a:srgbClr val="FF0000"/>
                </a:solidFill>
              </a:rPr>
              <a:t>deader </a:t>
            </a:r>
            <a:r>
              <a:rPr lang="en-GB" sz="3200" dirty="0"/>
              <a:t>or more </a:t>
            </a:r>
            <a:r>
              <a:rPr lang="en-GB" sz="3200" b="1" dirty="0">
                <a:solidFill>
                  <a:srgbClr val="FF0000"/>
                </a:solidFill>
              </a:rPr>
              <a:t>dead</a:t>
            </a:r>
            <a:r>
              <a:rPr lang="en-GB" sz="3200" dirty="0"/>
              <a:t> than another.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034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Non-Gradable </a:t>
            </a:r>
            <a:r>
              <a:rPr lang="en-GB" sz="4000" dirty="0"/>
              <a:t>antonyms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3200" dirty="0"/>
              <a:t>With </a:t>
            </a:r>
            <a:r>
              <a:rPr lang="en-GB" sz="3200" b="1" dirty="0"/>
              <a:t>non-gradable antonyms </a:t>
            </a:r>
            <a:r>
              <a:rPr lang="en-GB" sz="3200" dirty="0"/>
              <a:t>(also called ‘</a:t>
            </a:r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 pairs</a:t>
            </a:r>
            <a:r>
              <a:rPr lang="en-GB" sz="3200" dirty="0"/>
              <a:t>’) , </a:t>
            </a:r>
            <a:r>
              <a:rPr lang="en-GB" sz="3200" b="1" dirty="0">
                <a:solidFill>
                  <a:srgbClr val="FF0000"/>
                </a:solidFill>
              </a:rPr>
              <a:t>comparative constructions are not normally used</a:t>
            </a:r>
            <a:r>
              <a:rPr lang="en-GB" sz="3200" dirty="0"/>
              <a:t>. </a:t>
            </a:r>
            <a:endParaRPr lang="en-GB" sz="3200" dirty="0" smtClean="0"/>
          </a:p>
          <a:p>
            <a:pPr marL="228600" indent="0" algn="just">
              <a:buNone/>
            </a:pPr>
            <a:r>
              <a:rPr lang="en-GB" sz="3200" dirty="0" smtClean="0"/>
              <a:t>The </a:t>
            </a:r>
            <a:r>
              <a:rPr lang="en-GB" sz="3200" dirty="0"/>
              <a:t>negative of one member of a non-gradable pair does imply the other member. That is, </a:t>
            </a:r>
            <a:endParaRPr lang="en-GB" sz="3200" dirty="0" smtClean="0"/>
          </a:p>
          <a:p>
            <a:pPr marL="228600" indent="0" algn="just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My </a:t>
            </a:r>
            <a:r>
              <a:rPr lang="en-GB" sz="3200" b="1" dirty="0">
                <a:solidFill>
                  <a:srgbClr val="FF0000"/>
                </a:solidFill>
              </a:rPr>
              <a:t>grandparents aren’t alive </a:t>
            </a:r>
            <a:endParaRPr lang="en-GB" sz="3200" b="1" dirty="0" smtClean="0">
              <a:solidFill>
                <a:srgbClr val="FF0000"/>
              </a:solidFill>
            </a:endParaRPr>
          </a:p>
          <a:p>
            <a:pPr marL="228600" indent="0" algn="just">
              <a:buNone/>
            </a:pPr>
            <a:r>
              <a:rPr lang="en-GB" sz="3200" dirty="0" smtClean="0"/>
              <a:t>does </a:t>
            </a:r>
            <a:r>
              <a:rPr lang="en-GB" sz="3200" dirty="0"/>
              <a:t>indeed mean </a:t>
            </a:r>
            <a:endParaRPr lang="en-GB" sz="3200" dirty="0" smtClean="0"/>
          </a:p>
          <a:p>
            <a:pPr marL="228600" indent="0" algn="just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My </a:t>
            </a:r>
            <a:r>
              <a:rPr lang="en-GB" sz="3200" b="1" dirty="0">
                <a:solidFill>
                  <a:srgbClr val="FF0000"/>
                </a:solidFill>
              </a:rPr>
              <a:t>grandparents are dead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9199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Negative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0" algn="just">
              <a:buNone/>
            </a:pPr>
            <a:r>
              <a:rPr lang="en-GB" sz="3600" b="1" dirty="0"/>
              <a:t>Although we can use the ‘negative test’ to identify non-gradable antonyms in a language, </a:t>
            </a:r>
            <a:endParaRPr lang="en-GB" sz="3600" b="1" dirty="0" smtClean="0"/>
          </a:p>
          <a:p>
            <a:pPr marL="228600" indent="0" algn="just">
              <a:buNone/>
            </a:pPr>
            <a:endParaRPr lang="en-GB" sz="3600" b="1" dirty="0" smtClean="0"/>
          </a:p>
          <a:p>
            <a:pPr marL="228600" indent="0" algn="just">
              <a:buNone/>
            </a:pPr>
            <a:r>
              <a:rPr lang="en-GB" sz="3600" b="1" dirty="0" smtClean="0"/>
              <a:t>we </a:t>
            </a:r>
            <a:r>
              <a:rPr lang="en-GB" sz="3600" b="1" dirty="0"/>
              <a:t>usually avoid describing one member of an antonymous pair as the negative of the other. </a:t>
            </a:r>
          </a:p>
        </p:txBody>
      </p:sp>
    </p:spTree>
    <p:extLst>
      <p:ext uri="{BB962C8B-B14F-4D97-AF65-F5344CB8AC3E}">
        <p14:creationId xmlns:p14="http://schemas.microsoft.com/office/powerpoint/2010/main" val="357799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Negative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13287"/>
          </a:xfrm>
        </p:spPr>
        <p:txBody>
          <a:bodyPr/>
          <a:lstStyle/>
          <a:p>
            <a:pPr marL="228600" indent="0" algn="just">
              <a:buNone/>
            </a:pPr>
            <a:r>
              <a:rPr lang="en-GB" sz="3600" b="1" dirty="0" smtClean="0"/>
              <a:t>For </a:t>
            </a:r>
            <a:r>
              <a:rPr lang="en-GB" sz="3600" b="1" dirty="0"/>
              <a:t>example, while </a:t>
            </a: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undress</a:t>
            </a:r>
            <a:r>
              <a:rPr lang="en-GB" sz="3600" b="1" dirty="0"/>
              <a:t> can be treated as the opposite of </a:t>
            </a: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dress</a:t>
            </a:r>
            <a:r>
              <a:rPr lang="en-GB" sz="3600" b="1" dirty="0"/>
              <a:t>, it does not mean ‘not dress’. </a:t>
            </a:r>
            <a:endParaRPr lang="en-GB" sz="3600" b="1" dirty="0" smtClean="0"/>
          </a:p>
          <a:p>
            <a:pPr marL="228600" indent="0" algn="just">
              <a:buNone/>
            </a:pPr>
            <a:r>
              <a:rPr lang="en-GB" sz="3600" b="1" dirty="0" smtClean="0"/>
              <a:t>It </a:t>
            </a:r>
            <a:r>
              <a:rPr lang="en-GB" sz="3600" b="1" dirty="0"/>
              <a:t>actually means ‘</a:t>
            </a:r>
            <a:r>
              <a:rPr lang="en-GB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the reverse of dress</a:t>
            </a:r>
            <a:r>
              <a:rPr lang="en-GB" sz="3600" b="1" dirty="0"/>
              <a:t>’. </a:t>
            </a:r>
            <a:r>
              <a:rPr lang="en-GB" sz="3600" b="1" dirty="0" smtClean="0"/>
              <a:t>Antonyms </a:t>
            </a:r>
            <a:r>
              <a:rPr lang="en-GB" sz="3600" b="1" dirty="0"/>
              <a:t>of this type are called </a:t>
            </a:r>
            <a:r>
              <a:rPr lang="en-GB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REVERSIVES</a:t>
            </a:r>
          </a:p>
        </p:txBody>
      </p:sp>
    </p:spTree>
    <p:extLst>
      <p:ext uri="{BB962C8B-B14F-4D97-AF65-F5344CB8AC3E}">
        <p14:creationId xmlns:p14="http://schemas.microsoft.com/office/powerpoint/2010/main" val="28179671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Red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d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2" id="{B0D89510-C9E4-45C6-A3F8-DA3679DBC234}" vid="{E9BCA229-2C6D-494E-9FBC-2832C51F07EE}"/>
    </a:ext>
  </a:ext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Theme12</Template>
  <TotalTime>1542</TotalTime>
  <Words>1356</Words>
  <Application>Microsoft Office PowerPoint</Application>
  <PresentationFormat>Widescreen</PresentationFormat>
  <Paragraphs>166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Symbol</vt:lpstr>
      <vt:lpstr>Trebuchet MS</vt:lpstr>
      <vt:lpstr>Wingdings</vt:lpstr>
      <vt:lpstr>Theme12</vt:lpstr>
      <vt:lpstr>Berlin</vt:lpstr>
      <vt:lpstr>Antonymy </vt:lpstr>
      <vt:lpstr>Sense and Antonyms</vt:lpstr>
      <vt:lpstr>Sense and Antonymy</vt:lpstr>
      <vt:lpstr>Gradable antonyms</vt:lpstr>
      <vt:lpstr>Gradable antonyms</vt:lpstr>
      <vt:lpstr>Non-Gradable antonyms</vt:lpstr>
      <vt:lpstr>Non-Gradable antonyms</vt:lpstr>
      <vt:lpstr>Negative Test</vt:lpstr>
      <vt:lpstr>Negative Test</vt:lpstr>
      <vt:lpstr>REVERSIVES</vt:lpstr>
      <vt:lpstr>Hyponymy</vt:lpstr>
      <vt:lpstr>Hyponymy</vt:lpstr>
      <vt:lpstr>Hyponymy</vt:lpstr>
      <vt:lpstr>Hyponymy</vt:lpstr>
      <vt:lpstr>Hyponymy- Prototype</vt:lpstr>
      <vt:lpstr>Hyponymy- Prototype</vt:lpstr>
      <vt:lpstr>Homonyms</vt:lpstr>
      <vt:lpstr>Homonyms</vt:lpstr>
      <vt:lpstr>Homonyms</vt:lpstr>
      <vt:lpstr>Polysemy</vt:lpstr>
      <vt:lpstr>Polysemy</vt:lpstr>
      <vt:lpstr>Polysemy</vt:lpstr>
      <vt:lpstr>Polysemy</vt:lpstr>
      <vt:lpstr>Polysemy</vt:lpstr>
      <vt:lpstr>Polysemy</vt:lpstr>
      <vt:lpstr>Metonymy</vt:lpstr>
      <vt:lpstr>Metonymy</vt:lpstr>
      <vt:lpstr>Metonymy</vt:lpstr>
      <vt:lpstr>Metonymy</vt:lpstr>
      <vt:lpstr>Metonymy</vt:lpstr>
      <vt:lpstr>collocation</vt:lpstr>
      <vt:lpstr>collocation</vt:lpstr>
      <vt:lpstr>collocation</vt:lpstr>
      <vt:lpstr>The Ultimate Question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</dc:creator>
  <cp:lastModifiedBy>MO</cp:lastModifiedBy>
  <cp:revision>28</cp:revision>
  <dcterms:created xsi:type="dcterms:W3CDTF">2016-12-05T00:28:53Z</dcterms:created>
  <dcterms:modified xsi:type="dcterms:W3CDTF">2018-12-01T18:37:57Z</dcterms:modified>
</cp:coreProperties>
</file>